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75" r:id="rId4"/>
    <p:sldId id="274" r:id="rId5"/>
    <p:sldId id="273" r:id="rId6"/>
    <p:sldId id="258" r:id="rId7"/>
    <p:sldId id="259" r:id="rId8"/>
    <p:sldId id="272" r:id="rId9"/>
    <p:sldId id="260" r:id="rId10"/>
    <p:sldId id="261" r:id="rId11"/>
    <p:sldId id="262" r:id="rId12"/>
    <p:sldId id="277" r:id="rId13"/>
    <p:sldId id="263" r:id="rId14"/>
    <p:sldId id="264" r:id="rId15"/>
    <p:sldId id="266" r:id="rId16"/>
    <p:sldId id="267" r:id="rId17"/>
    <p:sldId id="278" r:id="rId18"/>
    <p:sldId id="268" r:id="rId19"/>
    <p:sldId id="269" r:id="rId20"/>
    <p:sldId id="270" r:id="rId21"/>
    <p:sldId id="271" r:id="rId22"/>
    <p:sldId id="276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9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B3E7B9-C555-484E-B794-3BE727179B5A}" type="datetimeFigureOut">
              <a:rPr lang="en-US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62E627-7881-48BA-A792-58D80BAA916C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B0E67-1AA9-4E10-80BF-3AD14ED554AE}" type="datetimeFigureOut">
              <a:rPr lang="en-US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6C5D7-B250-4762-992B-D4528BFED8B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E6F109-BC86-4DD8-9A74-164E246874CA}" type="datetimeFigureOut">
              <a:rPr lang="en-US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57114-7CB0-4D98-BB8E-FF3FCEA461B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A42A14-ACB2-4752-821A-5490BF0138DD}" type="datetimeFigureOut">
              <a:rPr lang="en-US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DBE42-73EC-4EF0-8FBC-A326D19A474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9D704C-7A79-40A3-8FBF-1E81257BFA9D}" type="datetimeFigureOut">
              <a:rPr lang="en-US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D9E93-7F41-4E6D-96B0-1298D68FF51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DD85F3-242D-4FBC-8127-29D48D34770D}" type="datetimeFigureOut">
              <a:rPr lang="en-US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1FB73-CEED-4C3A-B7FF-A88CACCF72A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2AF2C0-9126-438C-9502-0DD025E7C86F}" type="datetimeFigureOut">
              <a:rPr lang="en-US"/>
              <a:pPr/>
              <a:t>3/28/2013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145EA-DF79-4491-9CDE-ADC88BE8E71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C730B-9C1F-4704-9AAE-1FE15B262E0D}" type="datetimeFigureOut">
              <a:rPr lang="en-US"/>
              <a:pPr/>
              <a:t>3/28/2013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502A8-629F-406D-B3A0-199621D9848D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A7F861-6954-43EE-8EFE-2F65F3E3A4BC}" type="datetimeFigureOut">
              <a:rPr lang="en-US"/>
              <a:pPr/>
              <a:t>3/28/2013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A6A23-733A-4AE4-B536-DD8F48BDF17E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653B5F-D261-4505-93CE-7E192CB1D0A9}" type="datetimeFigureOut">
              <a:rPr lang="en-US"/>
              <a:pPr/>
              <a:t>3/28/2013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04853-6334-4B8B-B73F-EB324AD0C73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EB6208-0E17-4796-BFD8-591813876431}" type="datetimeFigureOut">
              <a:rPr lang="en-US"/>
              <a:pPr/>
              <a:t>3/28/2013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2E168-6B13-4FD9-A7B9-3F672AAD904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8E343-D2AE-46F9-81BF-47BFDCCC4BB4}" type="datetimeFigureOut">
              <a:rPr lang="en-US"/>
              <a:pPr/>
              <a:t>3/28/2013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74AFC-424D-4416-AFBB-E54F15501341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9AF83AB-2F97-4F05-9B34-15EA15E11E17}" type="datetimeFigureOut">
              <a:rPr lang="en-US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7F93C12-9B67-4544-A6BD-FB035ED4F96B}" type="slidenum">
              <a:rPr lang="en-US"/>
              <a:pPr/>
              <a:t>‹nr.›</a:t>
            </a:fld>
            <a:endParaRPr lang="en-US"/>
          </a:p>
        </p:txBody>
      </p:sp>
      <p:pic>
        <p:nvPicPr>
          <p:cNvPr id="7" name="Picture 6" descr="Blur 2 crop1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103906" y="5599430"/>
            <a:ext cx="922866" cy="1009134"/>
          </a:xfrm>
          <a:prstGeom prst="ellipse">
            <a:avLst/>
          </a:prstGeom>
          <a:effectLst>
            <a:outerShdw blurRad="76200" dist="12700" dir="8100000" sy="-23000" kx="800400" algn="br">
              <a:srgbClr val="000000">
                <a:alpha val="15000"/>
              </a:srgbClr>
            </a:outerShdw>
          </a:effectLst>
        </p:spPr>
      </p:pic>
      <p:pic>
        <p:nvPicPr>
          <p:cNvPr id="8" name="Picture 7" descr="Blur 2 crop1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385297" y="5859794"/>
            <a:ext cx="630767" cy="689730"/>
          </a:xfrm>
          <a:prstGeom prst="ellipse">
            <a:avLst/>
          </a:prstGeom>
          <a:effectLst>
            <a:outerShdw blurRad="76200" dist="12700" dir="8100000" sy="-23000" kx="800400" algn="br">
              <a:srgbClr val="000000">
                <a:alpha val="15000"/>
              </a:srgbClr>
            </a:outerShdw>
          </a:effectLst>
        </p:spPr>
      </p:pic>
      <p:pic>
        <p:nvPicPr>
          <p:cNvPr id="9" name="Picture 8" descr="Blur 2 crop1.jp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903755" y="6075045"/>
            <a:ext cx="393701" cy="430503"/>
          </a:xfrm>
          <a:prstGeom prst="ellipse">
            <a:avLst/>
          </a:prstGeom>
          <a:effectLst>
            <a:outerShdw blurRad="76200" dist="12700" dir="8100000" sy="-23000" kx="800400" algn="br">
              <a:srgbClr val="000000">
                <a:alpha val="1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7200" b="1" dirty="0" smtClean="0"/>
              <a:t>PCR </a:t>
            </a:r>
            <a:r>
              <a:rPr lang="en-US" sz="7200" b="1" dirty="0" err="1" smtClean="0"/>
              <a:t>Puzzel</a:t>
            </a:r>
            <a:endParaRPr lang="en-US" sz="72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400" dirty="0" err="1" smtClean="0">
                <a:ea typeface="+mn-ea"/>
                <a:cs typeface="+mn-cs"/>
              </a:rPr>
              <a:t>Instructies</a:t>
            </a:r>
            <a:endParaRPr lang="en-US" sz="4400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Cyclus</a:t>
            </a:r>
            <a:r>
              <a:rPr lang="en-US" dirty="0" smtClean="0"/>
              <a:t> </a:t>
            </a:r>
            <a:r>
              <a:rPr lang="en-US" dirty="0" smtClean="0"/>
              <a:t>1 - </a:t>
            </a:r>
            <a:r>
              <a:rPr lang="en-US" dirty="0" err="1" smtClean="0"/>
              <a:t>extensie</a:t>
            </a:r>
            <a:endParaRPr lang="en-US" dirty="0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err="1" smtClean="0"/>
              <a:t>Leerlingen</a:t>
            </a:r>
            <a:r>
              <a:rPr lang="en-US" sz="2800" dirty="0" smtClean="0"/>
              <a:t> </a:t>
            </a:r>
            <a:r>
              <a:rPr lang="en-US" sz="2800" dirty="0" err="1" smtClean="0"/>
              <a:t>nemen</a:t>
            </a:r>
            <a:r>
              <a:rPr lang="en-US" sz="2800" dirty="0" smtClean="0"/>
              <a:t> </a:t>
            </a:r>
            <a:r>
              <a:rPr lang="en-US" sz="2800" dirty="0" err="1" smtClean="0"/>
              <a:t>basen</a:t>
            </a:r>
            <a:r>
              <a:rPr lang="en-US" sz="2800" dirty="0" smtClean="0"/>
              <a:t> </a:t>
            </a:r>
            <a:r>
              <a:rPr lang="en-US" sz="2800" dirty="0" err="1" smtClean="0"/>
              <a:t>voor</a:t>
            </a:r>
            <a:r>
              <a:rPr lang="en-US" sz="2800" dirty="0" smtClean="0"/>
              <a:t> het </a:t>
            </a:r>
            <a:r>
              <a:rPr lang="en-US" sz="2800" dirty="0" err="1" smtClean="0"/>
              <a:t>completeren</a:t>
            </a:r>
            <a:r>
              <a:rPr lang="en-US" sz="2800" dirty="0" smtClean="0"/>
              <a:t> van de </a:t>
            </a:r>
            <a:r>
              <a:rPr lang="en-US" sz="2800" dirty="0" err="1" smtClean="0"/>
              <a:t>streng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En </a:t>
            </a:r>
            <a:r>
              <a:rPr lang="en-US" sz="2800" dirty="0" err="1" smtClean="0"/>
              <a:t>koppelen</a:t>
            </a:r>
            <a:r>
              <a:rPr lang="en-US" sz="2800" dirty="0" smtClean="0"/>
              <a:t> </a:t>
            </a:r>
            <a:r>
              <a:rPr lang="en-US" sz="2800" dirty="0" err="1" smtClean="0"/>
              <a:t>deze</a:t>
            </a:r>
            <a:r>
              <a:rPr lang="en-US" sz="2800" dirty="0" smtClean="0"/>
              <a:t> </a:t>
            </a:r>
            <a:r>
              <a:rPr lang="en-US" sz="2800" dirty="0" err="1" smtClean="0"/>
              <a:t>om</a:t>
            </a:r>
            <a:r>
              <a:rPr lang="en-US" sz="2800" dirty="0" smtClean="0"/>
              <a:t> de </a:t>
            </a:r>
            <a:r>
              <a:rPr lang="en-US" sz="2800" dirty="0" err="1" smtClean="0"/>
              <a:t>kopie</a:t>
            </a:r>
            <a:r>
              <a:rPr lang="en-US" sz="2800" dirty="0" smtClean="0"/>
              <a:t> </a:t>
            </a:r>
            <a:r>
              <a:rPr lang="en-US" sz="2800" dirty="0" err="1" smtClean="0"/>
              <a:t>compleet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maken</a:t>
            </a:r>
            <a:endParaRPr lang="en-US" sz="2800" dirty="0" smtClean="0"/>
          </a:p>
        </p:txBody>
      </p:sp>
      <p:pic>
        <p:nvPicPr>
          <p:cNvPr id="23555" name="Picture 3" descr="_DSC48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08038" y="3127375"/>
            <a:ext cx="359727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_DSC485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 flipV="1">
            <a:off x="4860925" y="3133725"/>
            <a:ext cx="3589338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08038" y="3994150"/>
            <a:ext cx="2644775" cy="97631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711825" y="3672806"/>
            <a:ext cx="2646363" cy="97631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Cyclus</a:t>
            </a:r>
            <a:r>
              <a:rPr lang="en-US" dirty="0" smtClean="0"/>
              <a:t> 1 </a:t>
            </a:r>
            <a:r>
              <a:rPr lang="en-US" dirty="0" smtClean="0"/>
              <a:t>- </a:t>
            </a:r>
            <a:r>
              <a:rPr lang="en-US" dirty="0" err="1" smtClean="0"/>
              <a:t>observaties</a:t>
            </a:r>
            <a:endParaRPr lang="en-US" dirty="0" smtClean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Elke</a:t>
            </a:r>
            <a:r>
              <a:rPr lang="en-US" dirty="0" smtClean="0"/>
              <a:t> </a:t>
            </a:r>
            <a:r>
              <a:rPr lang="en-US" dirty="0" err="1" smtClean="0"/>
              <a:t>groep</a:t>
            </a:r>
            <a:r>
              <a:rPr lang="en-US" dirty="0" smtClean="0"/>
              <a:t> </a:t>
            </a:r>
            <a:r>
              <a:rPr lang="en-US" dirty="0" err="1" smtClean="0"/>
              <a:t>legt</a:t>
            </a:r>
            <a:r>
              <a:rPr lang="en-US" dirty="0" smtClean="0"/>
              <a:t> de </a:t>
            </a:r>
            <a:r>
              <a:rPr lang="en-US" dirty="0" err="1" smtClean="0"/>
              <a:t>gemaakte</a:t>
            </a:r>
            <a:r>
              <a:rPr lang="en-US" dirty="0" smtClean="0"/>
              <a:t> </a:t>
            </a:r>
            <a:r>
              <a:rPr lang="en-US" dirty="0" err="1" smtClean="0"/>
              <a:t>kopie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in de </a:t>
            </a:r>
            <a:r>
              <a:rPr lang="en-US" dirty="0" err="1" smtClean="0"/>
              <a:t>klas</a:t>
            </a:r>
            <a:r>
              <a:rPr lang="en-US" dirty="0" smtClean="0"/>
              <a:t> op de </a:t>
            </a:r>
            <a:r>
              <a:rPr lang="en-US" dirty="0" err="1" smtClean="0"/>
              <a:t>vloer</a:t>
            </a:r>
            <a:r>
              <a:rPr lang="en-US" dirty="0" smtClean="0"/>
              <a:t> of op </a:t>
            </a:r>
            <a:r>
              <a:rPr lang="en-US" dirty="0" err="1" smtClean="0"/>
              <a:t>tafel</a:t>
            </a:r>
            <a:endParaRPr lang="en-US" dirty="0" smtClean="0"/>
          </a:p>
        </p:txBody>
      </p:sp>
      <p:pic>
        <p:nvPicPr>
          <p:cNvPr id="24579" name="Picture 3" descr="_DSC48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H="1">
            <a:off x="1916113" y="3684588"/>
            <a:ext cx="313372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_DSC485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 flipH="1" flipV="1">
            <a:off x="4061619" y="3725069"/>
            <a:ext cx="3133725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Cyclus</a:t>
            </a:r>
            <a:r>
              <a:rPr lang="en-US" dirty="0" smtClean="0"/>
              <a:t> </a:t>
            </a:r>
            <a:r>
              <a:rPr lang="en-US" dirty="0" smtClean="0"/>
              <a:t>1 - </a:t>
            </a:r>
            <a:r>
              <a:rPr lang="en-US" dirty="0" err="1" smtClean="0"/>
              <a:t>observaties</a:t>
            </a:r>
            <a:endParaRPr lang="en-US" dirty="0" smtClean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Bespreek het volgende:</a:t>
            </a:r>
          </a:p>
          <a:p>
            <a:pPr lvl="1" eaLnBrk="1" hangingPunct="1"/>
            <a:r>
              <a:rPr lang="nl-NL" dirty="0" smtClean="0"/>
              <a:t>Hoeveel kopieën heb je gekregen?</a:t>
            </a:r>
          </a:p>
          <a:p>
            <a:pPr lvl="1" eaLnBrk="1" hangingPunct="1"/>
            <a:r>
              <a:rPr lang="nl-NL" dirty="0" smtClean="0"/>
              <a:t>Hoeveel zijn alleen de doel sequentie (begin en eind met primers)?</a:t>
            </a:r>
          </a:p>
          <a:p>
            <a:pPr eaLnBrk="1" hangingPunct="1"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Cyclus</a:t>
            </a:r>
            <a:r>
              <a:rPr lang="en-US" dirty="0" smtClean="0"/>
              <a:t> 2 </a:t>
            </a:r>
            <a:r>
              <a:rPr lang="en-US" dirty="0" smtClean="0"/>
              <a:t>- </a:t>
            </a:r>
            <a:r>
              <a:rPr lang="en-US" dirty="0" err="1" smtClean="0"/>
              <a:t>denatureren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Verdeel</a:t>
            </a:r>
            <a:r>
              <a:rPr lang="en-US" dirty="0" smtClean="0">
                <a:ea typeface="+mn-ea"/>
                <a:cs typeface="+mn-cs"/>
              </a:rPr>
              <a:t> de </a:t>
            </a:r>
            <a:r>
              <a:rPr lang="en-US" dirty="0" err="1" smtClean="0">
                <a:ea typeface="+mn-ea"/>
                <a:cs typeface="+mn-cs"/>
              </a:rPr>
              <a:t>klas</a:t>
            </a:r>
            <a:r>
              <a:rPr lang="en-US" dirty="0" smtClean="0">
                <a:ea typeface="+mn-ea"/>
                <a:cs typeface="+mn-cs"/>
              </a:rPr>
              <a:t> in </a:t>
            </a:r>
            <a:r>
              <a:rPr lang="en-US" dirty="0" err="1" smtClean="0">
                <a:ea typeface="+mn-ea"/>
                <a:cs typeface="+mn-cs"/>
              </a:rPr>
              <a:t>vieren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Geef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elke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groep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een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streng</a:t>
            </a:r>
            <a:r>
              <a:rPr lang="en-US" dirty="0" smtClean="0">
                <a:ea typeface="+mn-ea"/>
                <a:cs typeface="+mn-cs"/>
              </a:rPr>
              <a:t>:</a:t>
            </a:r>
            <a:endParaRPr lang="en-US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26627" name="Picture 3" descr="_DSC486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169988" y="2930525"/>
            <a:ext cx="29210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_DSC488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169988" y="4454525"/>
            <a:ext cx="292100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_DSC487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500563" y="2930525"/>
            <a:ext cx="29210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_DSC488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4500563" y="4454525"/>
            <a:ext cx="2922587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Cyclus</a:t>
            </a:r>
            <a:r>
              <a:rPr lang="en-US" dirty="0" smtClean="0"/>
              <a:t> </a:t>
            </a:r>
            <a:r>
              <a:rPr lang="en-US" dirty="0" smtClean="0"/>
              <a:t>2 – </a:t>
            </a:r>
            <a:r>
              <a:rPr lang="en-US" dirty="0" err="1" smtClean="0"/>
              <a:t>Hybridiseer</a:t>
            </a:r>
            <a:r>
              <a:rPr lang="en-US" dirty="0" smtClean="0"/>
              <a:t> </a:t>
            </a:r>
            <a:r>
              <a:rPr lang="en-US" dirty="0" smtClean="0"/>
              <a:t>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675"/>
            <a:ext cx="8229600" cy="46513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Elke</a:t>
            </a:r>
            <a:r>
              <a:rPr lang="en-US" dirty="0" smtClean="0"/>
              <a:t> </a:t>
            </a:r>
            <a:r>
              <a:rPr lang="en-US" dirty="0" err="1" smtClean="0"/>
              <a:t>groep</a:t>
            </a:r>
            <a:r>
              <a:rPr lang="en-US" dirty="0" smtClean="0"/>
              <a:t> </a:t>
            </a:r>
            <a:r>
              <a:rPr lang="en-US" dirty="0" err="1" smtClean="0"/>
              <a:t>koppelt</a:t>
            </a:r>
            <a:r>
              <a:rPr lang="en-US" dirty="0" smtClean="0"/>
              <a:t> de </a:t>
            </a:r>
            <a:r>
              <a:rPr lang="en-US" dirty="0" err="1" smtClean="0"/>
              <a:t>geschikte</a:t>
            </a:r>
            <a:r>
              <a:rPr lang="en-US" dirty="0" smtClean="0"/>
              <a:t> primer </a:t>
            </a:r>
            <a:r>
              <a:rPr lang="en-US" dirty="0" err="1" smtClean="0"/>
              <a:t>aan</a:t>
            </a:r>
            <a:r>
              <a:rPr lang="en-US" dirty="0" smtClean="0"/>
              <a:t> de </a:t>
            </a:r>
            <a:r>
              <a:rPr lang="en-US" dirty="0" err="1" smtClean="0"/>
              <a:t>streng</a:t>
            </a:r>
            <a:endParaRPr lang="en-US" dirty="0" smtClean="0"/>
          </a:p>
          <a:p>
            <a:pPr eaLnBrk="1" hangingPunct="1">
              <a:buFont typeface="Arial" pitchFamily="34" charset="0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Arial" pitchFamily="34" charset="0"/>
              <a:buNone/>
            </a:pPr>
            <a:endParaRPr lang="en-US" dirty="0" smtClean="0"/>
          </a:p>
          <a:p>
            <a:pPr eaLnBrk="1" hangingPunct="1">
              <a:buFont typeface="Arial" pitchFamily="34" charset="0"/>
              <a:buNone/>
            </a:pPr>
            <a:endParaRPr lang="en-US" sz="2400" dirty="0" smtClean="0"/>
          </a:p>
          <a:p>
            <a:pPr eaLnBrk="1" hangingPunct="1"/>
            <a:r>
              <a:rPr lang="en-US" dirty="0" smtClean="0"/>
              <a:t>Check of de 5</a:t>
            </a:r>
            <a:r>
              <a:rPr lang="en-US" altLang="en-US" dirty="0" smtClean="0"/>
              <a:t>’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3</a:t>
            </a:r>
            <a:r>
              <a:rPr lang="en-US" altLang="en-US" dirty="0" smtClean="0"/>
              <a:t>’</a:t>
            </a:r>
            <a:r>
              <a:rPr lang="en-US" dirty="0" smtClean="0"/>
              <a:t> prime </a:t>
            </a:r>
            <a:r>
              <a:rPr lang="en-US" dirty="0" err="1" smtClean="0"/>
              <a:t>klopt</a:t>
            </a:r>
            <a:r>
              <a:rPr lang="en-US" dirty="0" smtClean="0"/>
              <a:t>!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grpSp>
        <p:nvGrpSpPr>
          <p:cNvPr id="27651" name="Group 11"/>
          <p:cNvGrpSpPr>
            <a:grpSpLocks/>
          </p:cNvGrpSpPr>
          <p:nvPr/>
        </p:nvGrpSpPr>
        <p:grpSpPr bwMode="auto">
          <a:xfrm>
            <a:off x="1933575" y="2540000"/>
            <a:ext cx="5276850" cy="2579688"/>
            <a:chOff x="1457960" y="2540007"/>
            <a:chExt cx="5278397" cy="2579076"/>
          </a:xfrm>
        </p:grpSpPr>
        <p:pic>
          <p:nvPicPr>
            <p:cNvPr id="27652" name="Picture 3" descr="_DSC4904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1457960" y="2540007"/>
              <a:ext cx="2464858" cy="1230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3" name="Picture 4" descr="_DSC4859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1457960" y="3868620"/>
              <a:ext cx="2464858" cy="125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5" descr="_DSC4871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4271499" y="2540007"/>
              <a:ext cx="2464858" cy="1230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6" descr="_DSC4868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4271499" y="3868620"/>
              <a:ext cx="2464858" cy="1250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783912" y="2976466"/>
              <a:ext cx="946427" cy="86974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15253" y="3846210"/>
              <a:ext cx="948015" cy="86974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5481864" y="2901871"/>
              <a:ext cx="948016" cy="86974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449687" y="3835100"/>
              <a:ext cx="948016" cy="86974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Cyclus</a:t>
            </a:r>
            <a:r>
              <a:rPr lang="en-US" dirty="0" smtClean="0"/>
              <a:t> 2 </a:t>
            </a:r>
            <a:r>
              <a:rPr lang="en-US" dirty="0" smtClean="0"/>
              <a:t>- </a:t>
            </a:r>
            <a:r>
              <a:rPr lang="en-US" dirty="0" err="1" smtClean="0"/>
              <a:t>extensie</a:t>
            </a:r>
            <a:endParaRPr lang="en-US" dirty="0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167789"/>
            <a:ext cx="8229600" cy="149829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Om </a:t>
            </a:r>
            <a:r>
              <a:rPr lang="en-US" sz="2800" dirty="0" err="1" smtClean="0"/>
              <a:t>beurten</a:t>
            </a:r>
            <a:r>
              <a:rPr lang="en-US" sz="2800" dirty="0" smtClean="0"/>
              <a:t> </a:t>
            </a:r>
            <a:r>
              <a:rPr lang="en-US" sz="2800" dirty="0" err="1" smtClean="0"/>
              <a:t>komen</a:t>
            </a:r>
            <a:r>
              <a:rPr lang="en-US" sz="2800" dirty="0" smtClean="0"/>
              <a:t> </a:t>
            </a:r>
            <a:r>
              <a:rPr lang="en-US" sz="2800" dirty="0" err="1" smtClean="0"/>
              <a:t>leerlingen</a:t>
            </a:r>
            <a:r>
              <a:rPr lang="en-US" sz="2800" dirty="0" smtClean="0"/>
              <a:t> van de </a:t>
            </a:r>
            <a:r>
              <a:rPr lang="en-US" sz="2800" dirty="0" err="1" smtClean="0"/>
              <a:t>groepen</a:t>
            </a:r>
            <a:r>
              <a:rPr lang="en-US" sz="2800" dirty="0" smtClean="0"/>
              <a:t> </a:t>
            </a:r>
            <a:r>
              <a:rPr lang="en-US" sz="2800" dirty="0" err="1" smtClean="0"/>
              <a:t>naar</a:t>
            </a:r>
            <a:r>
              <a:rPr lang="en-US" sz="2800" dirty="0" smtClean="0"/>
              <a:t> </a:t>
            </a:r>
            <a:r>
              <a:rPr lang="en-US" sz="2800" dirty="0" err="1" smtClean="0"/>
              <a:t>voren</a:t>
            </a:r>
            <a:r>
              <a:rPr lang="en-US" sz="2800" dirty="0" smtClean="0"/>
              <a:t> </a:t>
            </a:r>
            <a:r>
              <a:rPr lang="en-US" sz="2800" dirty="0" err="1" smtClean="0"/>
              <a:t>om</a:t>
            </a:r>
            <a:r>
              <a:rPr lang="en-US" sz="2800" dirty="0" smtClean="0"/>
              <a:t> met de </a:t>
            </a:r>
            <a:r>
              <a:rPr lang="en-US" sz="2800" dirty="0" err="1" smtClean="0"/>
              <a:t>passende</a:t>
            </a:r>
            <a:r>
              <a:rPr lang="en-US" sz="2800" dirty="0" smtClean="0"/>
              <a:t> </a:t>
            </a:r>
            <a:r>
              <a:rPr lang="en-US" sz="2800" dirty="0" err="1" smtClean="0"/>
              <a:t>basen</a:t>
            </a:r>
            <a:r>
              <a:rPr lang="en-US" sz="2800" dirty="0" smtClean="0"/>
              <a:t> de </a:t>
            </a:r>
            <a:r>
              <a:rPr lang="en-US" sz="2800" dirty="0" err="1" smtClean="0"/>
              <a:t>strengen</a:t>
            </a:r>
            <a:r>
              <a:rPr lang="en-US" sz="2800" dirty="0" smtClean="0"/>
              <a:t> </a:t>
            </a:r>
            <a:r>
              <a:rPr lang="en-US" sz="2800" dirty="0" err="1" smtClean="0"/>
              <a:t>compleet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maken</a:t>
            </a:r>
            <a:endParaRPr lang="en-US" sz="2800" dirty="0" smtClean="0"/>
          </a:p>
        </p:txBody>
      </p:sp>
      <p:pic>
        <p:nvPicPr>
          <p:cNvPr id="28675" name="Picture 3" descr="_DSC49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61802" y="2574619"/>
            <a:ext cx="32797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_DSC487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861802" y="4375227"/>
            <a:ext cx="32797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_DSC488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649788" y="2571444"/>
            <a:ext cx="324167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_DSC491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9788" y="4375227"/>
            <a:ext cx="32416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61802" y="3463619"/>
            <a:ext cx="2338388" cy="777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803190" y="4396581"/>
            <a:ext cx="2338387" cy="77946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483100" y="3463619"/>
            <a:ext cx="2338387" cy="777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553075" y="4396582"/>
            <a:ext cx="2338388" cy="7794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Cyclus</a:t>
            </a:r>
            <a:r>
              <a:rPr lang="en-US" dirty="0" smtClean="0"/>
              <a:t> </a:t>
            </a:r>
            <a:r>
              <a:rPr lang="en-US" dirty="0" smtClean="0"/>
              <a:t>2 - </a:t>
            </a:r>
            <a:r>
              <a:rPr lang="en-US" dirty="0" err="1" smtClean="0"/>
              <a:t>observaties</a:t>
            </a:r>
            <a:endParaRPr lang="en-US" dirty="0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09949"/>
          </a:xfrm>
        </p:spPr>
        <p:txBody>
          <a:bodyPr/>
          <a:lstStyle/>
          <a:p>
            <a:pPr eaLnBrk="1" hangingPunct="1"/>
            <a:r>
              <a:rPr lang="en-US" dirty="0" err="1" smtClean="0"/>
              <a:t>Elke</a:t>
            </a:r>
            <a:r>
              <a:rPr lang="en-US" dirty="0" smtClean="0"/>
              <a:t> </a:t>
            </a:r>
            <a:r>
              <a:rPr lang="en-US" dirty="0" err="1" smtClean="0"/>
              <a:t>groep</a:t>
            </a:r>
            <a:r>
              <a:rPr lang="en-US" dirty="0" smtClean="0"/>
              <a:t> </a:t>
            </a:r>
            <a:r>
              <a:rPr lang="en-US" dirty="0" err="1" smtClean="0"/>
              <a:t>legt</a:t>
            </a:r>
            <a:r>
              <a:rPr lang="en-US" dirty="0" smtClean="0"/>
              <a:t> de </a:t>
            </a:r>
            <a:r>
              <a:rPr lang="en-US" dirty="0" err="1" smtClean="0"/>
              <a:t>gemaakte</a:t>
            </a:r>
            <a:r>
              <a:rPr lang="en-US" dirty="0" smtClean="0"/>
              <a:t> </a:t>
            </a:r>
            <a:r>
              <a:rPr lang="nl-NL" dirty="0" smtClean="0"/>
              <a:t>kopieën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in de </a:t>
            </a:r>
            <a:r>
              <a:rPr lang="en-US" dirty="0" err="1" smtClean="0"/>
              <a:t>klas</a:t>
            </a:r>
            <a:r>
              <a:rPr lang="en-US" dirty="0" smtClean="0"/>
              <a:t> op de </a:t>
            </a:r>
            <a:r>
              <a:rPr lang="en-US" dirty="0" err="1" smtClean="0"/>
              <a:t>vloer</a:t>
            </a:r>
            <a:r>
              <a:rPr lang="en-US" dirty="0" smtClean="0"/>
              <a:t> of op </a:t>
            </a:r>
            <a:r>
              <a:rPr lang="en-US" dirty="0" err="1" smtClean="0"/>
              <a:t>tafel</a:t>
            </a: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29699" name="Picture 3" descr="_DSC49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H="1">
            <a:off x="-125412" y="3516600"/>
            <a:ext cx="3278188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_DSC487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V="1">
            <a:off x="1869281" y="3533268"/>
            <a:ext cx="32781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_DSC488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 flipH="1">
            <a:off x="3848101" y="3532475"/>
            <a:ext cx="324167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_DSC491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861844" y="3552319"/>
            <a:ext cx="324167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Cyclus</a:t>
            </a:r>
            <a:r>
              <a:rPr lang="en-US" dirty="0" smtClean="0"/>
              <a:t> </a:t>
            </a:r>
            <a:r>
              <a:rPr lang="en-US" dirty="0" smtClean="0"/>
              <a:t>2 - </a:t>
            </a:r>
            <a:r>
              <a:rPr lang="en-US" dirty="0" err="1" smtClean="0"/>
              <a:t>observaties</a:t>
            </a:r>
            <a:endParaRPr lang="en-US" dirty="0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Bespreek het volgende:</a:t>
            </a:r>
          </a:p>
          <a:p>
            <a:pPr lvl="1" eaLnBrk="1" hangingPunct="1"/>
            <a:r>
              <a:rPr lang="nl-NL" dirty="0" smtClean="0"/>
              <a:t>Hoeveel kopieën heb je gekregen?</a:t>
            </a:r>
          </a:p>
          <a:p>
            <a:pPr lvl="1" eaLnBrk="1" hangingPunct="1"/>
            <a:r>
              <a:rPr lang="nl-NL" dirty="0" smtClean="0"/>
              <a:t>Hoeveel zijn alleen de doel sequentie (begin en eind met primers)?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Cyclus</a:t>
            </a:r>
            <a:r>
              <a:rPr lang="en-US" dirty="0" smtClean="0"/>
              <a:t> </a:t>
            </a:r>
            <a:r>
              <a:rPr lang="en-US" dirty="0" smtClean="0"/>
              <a:t>3 - </a:t>
            </a:r>
            <a:r>
              <a:rPr lang="en-US" dirty="0" err="1" smtClean="0"/>
              <a:t>denatureren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Verdeel</a:t>
            </a:r>
            <a:r>
              <a:rPr lang="en-US" dirty="0" smtClean="0">
                <a:ea typeface="+mn-ea"/>
                <a:cs typeface="+mn-cs"/>
              </a:rPr>
              <a:t> de </a:t>
            </a:r>
            <a:r>
              <a:rPr lang="en-US" dirty="0" err="1" smtClean="0">
                <a:ea typeface="+mn-ea"/>
                <a:cs typeface="+mn-cs"/>
              </a:rPr>
              <a:t>klas</a:t>
            </a:r>
            <a:r>
              <a:rPr lang="en-US" dirty="0" smtClean="0">
                <a:ea typeface="+mn-ea"/>
                <a:cs typeface="+mn-cs"/>
              </a:rPr>
              <a:t> in </a:t>
            </a:r>
            <a:r>
              <a:rPr lang="en-US" dirty="0" err="1" smtClean="0">
                <a:ea typeface="+mn-ea"/>
                <a:cs typeface="+mn-cs"/>
              </a:rPr>
              <a:t>acht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groepjes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Geef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elke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groep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een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streng</a:t>
            </a:r>
            <a:r>
              <a:rPr lang="en-US" dirty="0" smtClean="0">
                <a:ea typeface="+mn-ea"/>
                <a:cs typeface="+mn-cs"/>
              </a:rPr>
              <a:t>:</a:t>
            </a:r>
            <a:endParaRPr lang="en-US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31747" name="Picture 3" descr="_DSC486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39763" y="3124200"/>
            <a:ext cx="190658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_DSC488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639763" y="4568825"/>
            <a:ext cx="19065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_DSC489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0813" y="3149600"/>
            <a:ext cx="18684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_DSC489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 flipV="1">
            <a:off x="2690813" y="4592638"/>
            <a:ext cx="18684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_DSC489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3288" y="3178175"/>
            <a:ext cx="18669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_DSC489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4713288" y="4592638"/>
            <a:ext cx="1866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_DSC4873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6778625" y="3178175"/>
            <a:ext cx="1908175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_DSC4888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V="1">
            <a:off x="6778625" y="4592638"/>
            <a:ext cx="1908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Cycle 3 – Anneal 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625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Om </a:t>
            </a:r>
            <a:r>
              <a:rPr lang="en-US" sz="2800" dirty="0" err="1" smtClean="0"/>
              <a:t>beurten</a:t>
            </a:r>
            <a:r>
              <a:rPr lang="en-US" sz="2800" dirty="0" smtClean="0"/>
              <a:t> </a:t>
            </a:r>
            <a:r>
              <a:rPr lang="en-US" sz="2800" dirty="0" err="1" smtClean="0"/>
              <a:t>komen</a:t>
            </a:r>
            <a:r>
              <a:rPr lang="en-US" sz="2800" dirty="0" smtClean="0"/>
              <a:t> </a:t>
            </a:r>
            <a:r>
              <a:rPr lang="en-US" sz="2800" dirty="0" err="1" smtClean="0"/>
              <a:t>leerlingen</a:t>
            </a:r>
            <a:r>
              <a:rPr lang="en-US" sz="2800" dirty="0" smtClean="0"/>
              <a:t> van de </a:t>
            </a:r>
            <a:r>
              <a:rPr lang="en-US" sz="2800" dirty="0" err="1" smtClean="0"/>
              <a:t>groepen</a:t>
            </a:r>
            <a:r>
              <a:rPr lang="en-US" sz="2800" dirty="0" smtClean="0"/>
              <a:t> </a:t>
            </a:r>
            <a:r>
              <a:rPr lang="en-US" sz="2800" dirty="0" err="1" smtClean="0"/>
              <a:t>naar</a:t>
            </a:r>
            <a:r>
              <a:rPr lang="en-US" sz="2800" dirty="0" smtClean="0"/>
              <a:t> </a:t>
            </a:r>
            <a:r>
              <a:rPr lang="en-US" sz="2800" dirty="0" err="1" smtClean="0"/>
              <a:t>voren</a:t>
            </a:r>
            <a:r>
              <a:rPr lang="en-US" sz="2800" dirty="0" smtClean="0"/>
              <a:t> </a:t>
            </a:r>
            <a:r>
              <a:rPr lang="en-US" sz="2800" dirty="0" err="1" smtClean="0"/>
              <a:t>om</a:t>
            </a:r>
            <a:r>
              <a:rPr lang="en-US" sz="2800" dirty="0" smtClean="0"/>
              <a:t> met de </a:t>
            </a:r>
            <a:r>
              <a:rPr lang="en-US" sz="2800" dirty="0" err="1" smtClean="0"/>
              <a:t>passende</a:t>
            </a:r>
            <a:r>
              <a:rPr lang="en-US" sz="2800" dirty="0" smtClean="0"/>
              <a:t> </a:t>
            </a:r>
            <a:r>
              <a:rPr lang="en-US" sz="2800" dirty="0" err="1" smtClean="0"/>
              <a:t>basen</a:t>
            </a:r>
            <a:r>
              <a:rPr lang="en-US" sz="2800" dirty="0" smtClean="0"/>
              <a:t> de </a:t>
            </a:r>
            <a:r>
              <a:rPr lang="en-US" sz="2800" dirty="0" err="1" smtClean="0"/>
              <a:t>strengen</a:t>
            </a:r>
            <a:r>
              <a:rPr lang="en-US" sz="2800" dirty="0" smtClean="0"/>
              <a:t> </a:t>
            </a:r>
            <a:r>
              <a:rPr lang="en-US" sz="2800" dirty="0" err="1" smtClean="0"/>
              <a:t>compleet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maken</a:t>
            </a:r>
            <a:endParaRPr lang="en-US" sz="3000" dirty="0" smtClean="0"/>
          </a:p>
          <a:p>
            <a:pPr eaLnBrk="1" hangingPunct="1">
              <a:lnSpc>
                <a:spcPct val="90000"/>
              </a:lnSpc>
            </a:pPr>
            <a:endParaRPr lang="en-US" sz="3000" dirty="0" smtClean="0"/>
          </a:p>
          <a:p>
            <a:pPr eaLnBrk="1" hangingPunct="1">
              <a:lnSpc>
                <a:spcPct val="90000"/>
              </a:lnSpc>
            </a:pPr>
            <a:endParaRPr lang="en-US" sz="3000" dirty="0" smtClean="0"/>
          </a:p>
          <a:p>
            <a:pPr eaLnBrk="1" hangingPunct="1">
              <a:lnSpc>
                <a:spcPct val="90000"/>
              </a:lnSpc>
            </a:pPr>
            <a:endParaRPr lang="en-US" sz="3000" dirty="0" smtClean="0"/>
          </a:p>
          <a:p>
            <a:pPr eaLnBrk="1" hangingPunct="1">
              <a:lnSpc>
                <a:spcPct val="90000"/>
              </a:lnSpc>
            </a:pPr>
            <a:endParaRPr lang="en-US" sz="3000" dirty="0" smtClean="0"/>
          </a:p>
          <a:p>
            <a:pPr eaLnBrk="1" hangingPunct="1">
              <a:lnSpc>
                <a:spcPct val="90000"/>
              </a:lnSpc>
            </a:pPr>
            <a:endParaRPr lang="en-US" sz="3000" dirty="0" smtClean="0"/>
          </a:p>
          <a:p>
            <a:pPr eaLnBrk="1" hangingPunct="1"/>
            <a:r>
              <a:rPr lang="en-US" sz="2800" dirty="0" smtClean="0"/>
              <a:t>Check of de 5</a:t>
            </a:r>
            <a:r>
              <a:rPr lang="en-US" altLang="en-US" sz="2800" dirty="0" smtClean="0"/>
              <a:t>’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3</a:t>
            </a:r>
            <a:r>
              <a:rPr lang="en-US" altLang="en-US" sz="2800" dirty="0" smtClean="0"/>
              <a:t>’</a:t>
            </a:r>
            <a:r>
              <a:rPr lang="en-US" sz="2800" dirty="0" smtClean="0"/>
              <a:t> prime </a:t>
            </a:r>
            <a:r>
              <a:rPr lang="en-US" sz="2800" dirty="0" err="1" smtClean="0"/>
              <a:t>klopt</a:t>
            </a:r>
            <a:r>
              <a:rPr lang="en-US" sz="2800" dirty="0" smtClean="0"/>
              <a:t>!</a:t>
            </a:r>
          </a:p>
        </p:txBody>
      </p:sp>
      <p:pic>
        <p:nvPicPr>
          <p:cNvPr id="32771" name="Picture 3" descr="_DSC49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01688" y="2716213"/>
            <a:ext cx="18478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_DSC485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801688" y="4048125"/>
            <a:ext cx="18478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_DSC49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6538" y="2716213"/>
            <a:ext cx="184626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_DSC490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 flipV="1">
            <a:off x="2776538" y="4075113"/>
            <a:ext cx="180657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_DSC491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4770438" y="2722563"/>
            <a:ext cx="1808162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_DSC490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 flipV="1">
            <a:off x="4770438" y="4075113"/>
            <a:ext cx="18478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_DSC487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6715125" y="2722563"/>
            <a:ext cx="18478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_DSC4868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V="1">
            <a:off x="6715125" y="4075113"/>
            <a:ext cx="18478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790700" y="3170238"/>
            <a:ext cx="700088" cy="6635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092200" y="4083050"/>
            <a:ext cx="698500" cy="6619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924300" y="3170238"/>
            <a:ext cx="698500" cy="6635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946400" y="4205288"/>
            <a:ext cx="698500" cy="6635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614988" y="3170238"/>
            <a:ext cx="698500" cy="6635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914900" y="4205288"/>
            <a:ext cx="700088" cy="6635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618413" y="3263900"/>
            <a:ext cx="700087" cy="6619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919913" y="4100513"/>
            <a:ext cx="698500" cy="6635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Begin van de les</a:t>
            </a:r>
            <a:endParaRPr lang="en-US" dirty="0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Heb het </a:t>
            </a:r>
            <a:r>
              <a:rPr lang="en-US" dirty="0" err="1" smtClean="0"/>
              <a:t>volgende</a:t>
            </a:r>
            <a:r>
              <a:rPr lang="en-US" dirty="0" smtClean="0"/>
              <a:t> </a:t>
            </a:r>
            <a:r>
              <a:rPr lang="en-US" dirty="0" err="1" smtClean="0"/>
              <a:t>voorin</a:t>
            </a:r>
            <a:r>
              <a:rPr lang="en-US" dirty="0" smtClean="0"/>
              <a:t> de </a:t>
            </a:r>
            <a:r>
              <a:rPr lang="en-US" dirty="0" err="1" smtClean="0"/>
              <a:t>klas</a:t>
            </a:r>
            <a:r>
              <a:rPr lang="en-US" dirty="0" smtClean="0"/>
              <a:t>:</a:t>
            </a:r>
            <a:endParaRPr lang="en-US" dirty="0" smtClean="0"/>
          </a:p>
          <a:p>
            <a:pPr eaLnBrk="1" hangingPunct="1"/>
            <a:r>
              <a:rPr lang="en-US" dirty="0" smtClean="0"/>
              <a:t>Template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5363" name="Picture 3" descr="_DSC484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450" y="2974975"/>
            <a:ext cx="504031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Cyclus</a:t>
            </a:r>
            <a:r>
              <a:rPr lang="en-US" dirty="0" smtClean="0"/>
              <a:t> </a:t>
            </a:r>
            <a:r>
              <a:rPr lang="en-US" dirty="0" smtClean="0"/>
              <a:t>3 - </a:t>
            </a:r>
            <a:r>
              <a:rPr lang="en-US" dirty="0" err="1" smtClean="0"/>
              <a:t>extensie</a:t>
            </a:r>
            <a:endParaRPr lang="en-US" dirty="0" smtClean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Om </a:t>
            </a:r>
            <a:r>
              <a:rPr lang="en-US" sz="2800" dirty="0" err="1" smtClean="0"/>
              <a:t>beurten</a:t>
            </a:r>
            <a:r>
              <a:rPr lang="en-US" sz="2800" dirty="0" smtClean="0"/>
              <a:t> </a:t>
            </a:r>
            <a:r>
              <a:rPr lang="en-US" sz="2800" dirty="0" err="1" smtClean="0"/>
              <a:t>komen</a:t>
            </a:r>
            <a:r>
              <a:rPr lang="en-US" sz="2800" dirty="0" smtClean="0"/>
              <a:t> </a:t>
            </a:r>
            <a:r>
              <a:rPr lang="en-US" sz="2800" dirty="0" err="1" smtClean="0"/>
              <a:t>leerlingen</a:t>
            </a:r>
            <a:r>
              <a:rPr lang="en-US" sz="2800" dirty="0" smtClean="0"/>
              <a:t> van de </a:t>
            </a:r>
            <a:r>
              <a:rPr lang="en-US" sz="2800" dirty="0" err="1" smtClean="0"/>
              <a:t>groepen</a:t>
            </a:r>
            <a:r>
              <a:rPr lang="en-US" sz="2800" dirty="0" smtClean="0"/>
              <a:t> </a:t>
            </a:r>
            <a:r>
              <a:rPr lang="en-US" sz="2800" dirty="0" err="1" smtClean="0"/>
              <a:t>naar</a:t>
            </a:r>
            <a:r>
              <a:rPr lang="en-US" sz="2800" dirty="0" smtClean="0"/>
              <a:t> </a:t>
            </a:r>
            <a:r>
              <a:rPr lang="en-US" sz="2800" dirty="0" err="1" smtClean="0"/>
              <a:t>voren</a:t>
            </a:r>
            <a:r>
              <a:rPr lang="en-US" sz="2800" dirty="0" smtClean="0"/>
              <a:t> </a:t>
            </a:r>
            <a:r>
              <a:rPr lang="en-US" sz="2800" dirty="0" err="1" smtClean="0"/>
              <a:t>om</a:t>
            </a:r>
            <a:r>
              <a:rPr lang="en-US" sz="2800" dirty="0" smtClean="0"/>
              <a:t> met de </a:t>
            </a:r>
            <a:r>
              <a:rPr lang="en-US" sz="2800" dirty="0" err="1" smtClean="0"/>
              <a:t>passende</a:t>
            </a:r>
            <a:r>
              <a:rPr lang="en-US" sz="2800" dirty="0" smtClean="0"/>
              <a:t> </a:t>
            </a:r>
            <a:r>
              <a:rPr lang="en-US" sz="2800" dirty="0" err="1" smtClean="0"/>
              <a:t>basen</a:t>
            </a:r>
            <a:r>
              <a:rPr lang="en-US" sz="2800" dirty="0" smtClean="0"/>
              <a:t> de </a:t>
            </a:r>
            <a:r>
              <a:rPr lang="en-US" sz="2800" dirty="0" err="1" smtClean="0"/>
              <a:t>strengen</a:t>
            </a:r>
            <a:r>
              <a:rPr lang="en-US" sz="2800" dirty="0" smtClean="0"/>
              <a:t> </a:t>
            </a:r>
            <a:r>
              <a:rPr lang="en-US" sz="2800" dirty="0" err="1" smtClean="0"/>
              <a:t>compleet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maken</a:t>
            </a:r>
            <a:endParaRPr lang="en-US" sz="2800" dirty="0" smtClean="0"/>
          </a:p>
        </p:txBody>
      </p:sp>
      <p:pic>
        <p:nvPicPr>
          <p:cNvPr id="33795" name="Picture 3" descr="_DSC49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65125" y="2979738"/>
            <a:ext cx="1938338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_DSC487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65125" y="4521200"/>
            <a:ext cx="1938338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_DSC492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 flipV="1">
            <a:off x="2587625" y="2981325"/>
            <a:ext cx="193675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_DSC487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2587625" y="4522788"/>
            <a:ext cx="193675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_DSC491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4781550" y="2981325"/>
            <a:ext cx="1935163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_DSC492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 flipV="1">
            <a:off x="4781550" y="4537075"/>
            <a:ext cx="19367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_DSC488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983413" y="2994025"/>
            <a:ext cx="191611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_DSC4917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3413" y="4549775"/>
            <a:ext cx="191611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125" y="3571875"/>
            <a:ext cx="1350963" cy="523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952500" y="4776788"/>
            <a:ext cx="1350963" cy="523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711450" y="3571875"/>
            <a:ext cx="1349375" cy="523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933950" y="3571875"/>
            <a:ext cx="1349375" cy="523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983413" y="3489325"/>
            <a:ext cx="1350962" cy="523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175000" y="4776788"/>
            <a:ext cx="1349375" cy="523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375275" y="4802188"/>
            <a:ext cx="1350963" cy="523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548563" y="4737100"/>
            <a:ext cx="1350962" cy="523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Cyclus</a:t>
            </a:r>
            <a:r>
              <a:rPr lang="en-US" dirty="0" smtClean="0"/>
              <a:t> </a:t>
            </a:r>
            <a:r>
              <a:rPr lang="en-US" dirty="0" smtClean="0"/>
              <a:t>3 - </a:t>
            </a:r>
            <a:r>
              <a:rPr lang="en-US" dirty="0" err="1" smtClean="0"/>
              <a:t>observaties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625"/>
            <a:ext cx="8229600" cy="4525963"/>
          </a:xfrm>
        </p:spPr>
        <p:txBody>
          <a:bodyPr rtlCol="0">
            <a:normAutofit/>
          </a:bodyPr>
          <a:lstStyle/>
          <a:p>
            <a:pPr eaLnBrk="1" hangingPunct="1"/>
            <a:r>
              <a:rPr lang="en-US" dirty="0" err="1" smtClean="0"/>
              <a:t>Elke</a:t>
            </a:r>
            <a:r>
              <a:rPr lang="en-US" dirty="0" smtClean="0"/>
              <a:t> </a:t>
            </a:r>
            <a:r>
              <a:rPr lang="en-US" dirty="0" err="1" smtClean="0"/>
              <a:t>groep</a:t>
            </a:r>
            <a:r>
              <a:rPr lang="en-US" dirty="0" smtClean="0"/>
              <a:t> </a:t>
            </a:r>
            <a:r>
              <a:rPr lang="en-US" dirty="0" err="1" smtClean="0"/>
              <a:t>legt</a:t>
            </a:r>
            <a:r>
              <a:rPr lang="en-US" dirty="0" smtClean="0"/>
              <a:t> de </a:t>
            </a:r>
            <a:r>
              <a:rPr lang="en-US" dirty="0" err="1" smtClean="0"/>
              <a:t>gemaakte</a:t>
            </a:r>
            <a:r>
              <a:rPr lang="en-US" dirty="0" smtClean="0"/>
              <a:t> </a:t>
            </a:r>
            <a:r>
              <a:rPr lang="nl-NL" dirty="0" smtClean="0"/>
              <a:t>kopieën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in de </a:t>
            </a:r>
            <a:r>
              <a:rPr lang="en-US" dirty="0" err="1" smtClean="0"/>
              <a:t>klas</a:t>
            </a:r>
            <a:r>
              <a:rPr lang="en-US" dirty="0" smtClean="0"/>
              <a:t> op de </a:t>
            </a:r>
            <a:r>
              <a:rPr lang="en-US" dirty="0" err="1" smtClean="0"/>
              <a:t>vloer</a:t>
            </a:r>
            <a:r>
              <a:rPr lang="en-US" dirty="0" smtClean="0"/>
              <a:t> of op </a:t>
            </a:r>
            <a:r>
              <a:rPr lang="en-US" dirty="0" err="1" smtClean="0"/>
              <a:t>tafel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4819" name="Picture 3" descr="_DSC4933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27075" y="3065463"/>
            <a:ext cx="7415213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Cyclus</a:t>
            </a:r>
            <a:r>
              <a:rPr lang="en-US" dirty="0" smtClean="0"/>
              <a:t> </a:t>
            </a:r>
            <a:r>
              <a:rPr lang="en-US" dirty="0" smtClean="0"/>
              <a:t>3 - </a:t>
            </a:r>
            <a:r>
              <a:rPr lang="en-US" dirty="0" err="1" smtClean="0"/>
              <a:t>observaties</a:t>
            </a:r>
            <a:endParaRPr lang="en-US" dirty="0" smtClean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Bespreek het volgende:</a:t>
            </a:r>
          </a:p>
          <a:p>
            <a:pPr lvl="1" eaLnBrk="1" hangingPunct="1"/>
            <a:r>
              <a:rPr lang="nl-NL" dirty="0" smtClean="0"/>
              <a:t>Hoeveel kopieën heb je gekregen?</a:t>
            </a:r>
          </a:p>
          <a:p>
            <a:pPr lvl="1" eaLnBrk="1" hangingPunct="1"/>
            <a:r>
              <a:rPr lang="nl-NL" dirty="0" smtClean="0"/>
              <a:t>Hoeveel zijn alleen de doel sequentie (begin en eind met primers)?</a:t>
            </a:r>
          </a:p>
          <a:p>
            <a:pPr lvl="1" eaLnBrk="1" hangingPunct="1"/>
            <a:r>
              <a:rPr lang="en-US" dirty="0" err="1" smtClean="0"/>
              <a:t>Wat</a:t>
            </a:r>
            <a:r>
              <a:rPr lang="en-US" dirty="0" smtClean="0"/>
              <a:t> is </a:t>
            </a:r>
            <a:r>
              <a:rPr lang="en-US" dirty="0" err="1" smtClean="0"/>
              <a:t>er</a:t>
            </a:r>
            <a:r>
              <a:rPr lang="en-US" dirty="0" smtClean="0"/>
              <a:t> met het </a:t>
            </a:r>
            <a:r>
              <a:rPr lang="en-US" dirty="0" err="1" smtClean="0"/>
              <a:t>bron</a:t>
            </a:r>
            <a:r>
              <a:rPr lang="en-US" dirty="0" smtClean="0"/>
              <a:t> DNA </a:t>
            </a:r>
            <a:r>
              <a:rPr lang="en-US" dirty="0" err="1" smtClean="0"/>
              <a:t>gebeurd</a:t>
            </a:r>
            <a:r>
              <a:rPr lang="en-US" dirty="0" smtClean="0"/>
              <a:t>?</a:t>
            </a:r>
          </a:p>
          <a:p>
            <a:pPr lvl="1" eaLnBrk="1" hangingPunct="1"/>
            <a:r>
              <a:rPr lang="en-US" dirty="0" err="1" smtClean="0"/>
              <a:t>Hoeveel</a:t>
            </a:r>
            <a:r>
              <a:rPr lang="en-US" dirty="0" smtClean="0"/>
              <a:t> </a:t>
            </a:r>
            <a:r>
              <a:rPr lang="en-US" dirty="0" err="1" smtClean="0"/>
              <a:t>basen</a:t>
            </a:r>
            <a:r>
              <a:rPr lang="en-US" dirty="0" smtClean="0"/>
              <a:t> met rood, </a:t>
            </a:r>
            <a:r>
              <a:rPr lang="en-US" dirty="0" err="1" smtClean="0"/>
              <a:t>zwart</a:t>
            </a:r>
            <a:r>
              <a:rPr lang="en-US" dirty="0" smtClean="0"/>
              <a:t> en wit </a:t>
            </a:r>
            <a:r>
              <a:rPr lang="en-US" dirty="0" err="1" smtClean="0"/>
              <a:t>hebben</a:t>
            </a:r>
            <a:r>
              <a:rPr lang="en-US" dirty="0" smtClean="0"/>
              <a:t> we nu?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Vervolg</a:t>
            </a:r>
            <a:r>
              <a:rPr lang="en-US" dirty="0" smtClean="0"/>
              <a:t> begin van de les</a:t>
            </a:r>
            <a:endParaRPr lang="en-US" dirty="0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Primers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Basen</a:t>
            </a:r>
            <a:endParaRPr lang="en-US" dirty="0" smtClean="0"/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1766888" y="4119563"/>
            <a:ext cx="5610225" cy="1727200"/>
            <a:chOff x="182880" y="2293712"/>
            <a:chExt cx="8219265" cy="2592860"/>
          </a:xfrm>
        </p:grpSpPr>
        <p:pic>
          <p:nvPicPr>
            <p:cNvPr id="16390" name="Picture 5" descr="_DSC4826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5853104" y="2337531"/>
              <a:ext cx="2592860" cy="2505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6" descr="_DSC4828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1981267" y="2286301"/>
              <a:ext cx="2592856" cy="2607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7" descr="_DSC4816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2880" y="2293715"/>
              <a:ext cx="2072639" cy="2592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8" descr="_DSC4819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11862" y="2293714"/>
              <a:ext cx="2325743" cy="2592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8" name="Picture 9" descr="Macintosh HD:Users:dandmdelaney:Dropbox:home stuff:GTC:product ideas:molymod:Molymod images Feb 2013:_DSC48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3120232" y="1761331"/>
            <a:ext cx="171450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Macintosh HD:Users:dandmdelaney:Dropbox:home stuff:GTC:product ideas:molymod:Molymod images Feb 2013:_DSC483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5401469" y="1766094"/>
            <a:ext cx="1714500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</a:t>
            </a:r>
            <a:r>
              <a:rPr lang="en-US" dirty="0" smtClean="0"/>
              <a:t>et op het correct </a:t>
            </a:r>
            <a:r>
              <a:rPr lang="en-US" dirty="0" err="1" smtClean="0"/>
              <a:t>koppelen</a:t>
            </a:r>
            <a:r>
              <a:rPr lang="en-US" dirty="0" smtClean="0"/>
              <a:t> van de </a:t>
            </a:r>
            <a:r>
              <a:rPr lang="en-US" dirty="0" err="1" smtClean="0"/>
              <a:t>basen</a:t>
            </a:r>
            <a:r>
              <a:rPr lang="en-US" dirty="0" smtClean="0"/>
              <a:t>!</a:t>
            </a:r>
            <a:endParaRPr lang="en-US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700" dirty="0" err="1" smtClean="0"/>
              <a:t>Groen</a:t>
            </a:r>
            <a:r>
              <a:rPr lang="en-US" sz="2700" dirty="0" smtClean="0"/>
              <a:t> </a:t>
            </a:r>
            <a:r>
              <a:rPr lang="en-US" sz="2700" dirty="0" smtClean="0"/>
              <a:t>(Guanine) </a:t>
            </a:r>
            <a:r>
              <a:rPr lang="en-US" sz="2700" dirty="0" err="1" smtClean="0"/>
              <a:t>koppelt</a:t>
            </a:r>
            <a:r>
              <a:rPr lang="en-US" sz="2700" dirty="0" smtClean="0"/>
              <a:t> </a:t>
            </a:r>
            <a:r>
              <a:rPr lang="en-US" sz="2700" dirty="0" err="1" smtClean="0"/>
              <a:t>aan</a:t>
            </a:r>
            <a:r>
              <a:rPr lang="en-US" sz="2700" dirty="0" smtClean="0"/>
              <a:t> </a:t>
            </a:r>
            <a:r>
              <a:rPr lang="en-US" sz="2700" dirty="0" err="1" smtClean="0"/>
              <a:t>geel</a:t>
            </a:r>
            <a:r>
              <a:rPr lang="en-US" sz="2700" dirty="0" smtClean="0"/>
              <a:t> (Cytosine)</a:t>
            </a:r>
            <a:endParaRPr lang="en-US" sz="2700" dirty="0" smtClean="0"/>
          </a:p>
        </p:txBody>
      </p:sp>
      <p:sp>
        <p:nvSpPr>
          <p:cNvPr id="174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700" dirty="0" err="1" smtClean="0"/>
              <a:t>Blauw</a:t>
            </a:r>
            <a:r>
              <a:rPr lang="en-US" sz="2700" dirty="0" smtClean="0"/>
              <a:t> </a:t>
            </a:r>
            <a:r>
              <a:rPr lang="en-US" sz="2700" dirty="0" smtClean="0"/>
              <a:t>(Adenine) </a:t>
            </a:r>
            <a:r>
              <a:rPr lang="en-US" sz="2700" dirty="0" err="1" smtClean="0"/>
              <a:t>koppelt</a:t>
            </a:r>
            <a:r>
              <a:rPr lang="en-US" sz="2700" dirty="0" smtClean="0"/>
              <a:t> met </a:t>
            </a:r>
            <a:r>
              <a:rPr lang="en-US" sz="2700" dirty="0" err="1" smtClean="0"/>
              <a:t>oranje</a:t>
            </a:r>
            <a:r>
              <a:rPr lang="en-US" sz="2700" dirty="0" smtClean="0"/>
              <a:t> Thymine</a:t>
            </a:r>
            <a:r>
              <a:rPr lang="en-US" sz="2700" dirty="0" smtClean="0"/>
              <a:t>)</a:t>
            </a:r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17412" name="Picture 5" descr="_DSC48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357019" y="4688682"/>
            <a:ext cx="178593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_DSC482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015332" y="4696619"/>
            <a:ext cx="17859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_DSC481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2263" y="2659063"/>
            <a:ext cx="16795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_DSC481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8513" y="2659063"/>
            <a:ext cx="16954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 </a:t>
            </a:r>
            <a:r>
              <a:rPr lang="en-US" dirty="0" err="1" smtClean="0"/>
              <a:t>kneep</a:t>
            </a:r>
            <a:r>
              <a:rPr lang="en-US" dirty="0" smtClean="0"/>
              <a:t> zit hem in het detail</a:t>
            </a:r>
            <a:r>
              <a:rPr lang="en-US" dirty="0" smtClean="0"/>
              <a:t>!</a:t>
            </a:r>
          </a:p>
        </p:txBody>
      </p:sp>
      <p:sp>
        <p:nvSpPr>
          <p:cNvPr id="18434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eaLnBrk="1" hangingPunct="1"/>
            <a:r>
              <a:rPr lang="en-US" dirty="0" smtClean="0"/>
              <a:t>De </a:t>
            </a:r>
            <a:r>
              <a:rPr lang="en-US" dirty="0" smtClean="0"/>
              <a:t>5</a:t>
            </a:r>
            <a:r>
              <a:rPr lang="en-US" altLang="en-US" dirty="0" smtClean="0"/>
              <a:t>’</a:t>
            </a:r>
            <a:r>
              <a:rPr lang="en-US" dirty="0" smtClean="0"/>
              <a:t> prime </a:t>
            </a:r>
            <a:r>
              <a:rPr lang="en-US" dirty="0" smtClean="0"/>
              <a:t>en </a:t>
            </a:r>
            <a:r>
              <a:rPr lang="en-US" dirty="0" smtClean="0"/>
              <a:t>3</a:t>
            </a:r>
            <a:r>
              <a:rPr lang="en-US" altLang="en-US" dirty="0" smtClean="0"/>
              <a:t>’</a:t>
            </a:r>
            <a:r>
              <a:rPr lang="en-US" dirty="0" smtClean="0"/>
              <a:t> prime </a:t>
            </a:r>
            <a:r>
              <a:rPr lang="en-US" dirty="0" err="1" smtClean="0"/>
              <a:t>uiteinden</a:t>
            </a:r>
            <a:r>
              <a:rPr lang="en-US" dirty="0" smtClean="0"/>
              <a:t> van de </a:t>
            </a:r>
            <a:r>
              <a:rPr lang="en-US" dirty="0" err="1" smtClean="0"/>
              <a:t>basen</a:t>
            </a:r>
            <a:r>
              <a:rPr lang="en-US" dirty="0" smtClean="0"/>
              <a:t> </a:t>
            </a:r>
            <a:r>
              <a:rPr lang="en-US" dirty="0" err="1" smtClean="0"/>
              <a:t>moeten</a:t>
            </a:r>
            <a:r>
              <a:rPr lang="en-US" dirty="0" smtClean="0"/>
              <a:t> op de </a:t>
            </a:r>
            <a:r>
              <a:rPr lang="en-US" dirty="0" err="1" smtClean="0"/>
              <a:t>juiste</a:t>
            </a:r>
            <a:r>
              <a:rPr lang="en-US" dirty="0" smtClean="0"/>
              <a:t> </a:t>
            </a:r>
            <a:r>
              <a:rPr lang="en-US" dirty="0" err="1" smtClean="0"/>
              <a:t>positie</a:t>
            </a:r>
            <a:r>
              <a:rPr lang="en-US" dirty="0" smtClean="0"/>
              <a:t> </a:t>
            </a:r>
            <a:r>
              <a:rPr lang="en-US" dirty="0" err="1" smtClean="0"/>
              <a:t>zitten</a:t>
            </a:r>
            <a:r>
              <a:rPr lang="en-US" dirty="0" smtClean="0"/>
              <a:t>!</a:t>
            </a:r>
            <a:endParaRPr lang="en-US" dirty="0" smtClean="0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793531" y="2454027"/>
          <a:ext cx="5270500" cy="3517900"/>
        </p:xfrm>
        <a:graphic>
          <a:graphicData uri="http://schemas.openxmlformats.org/presentationml/2006/ole">
            <p:oleObj spid="_x0000_s18435" name="Document" r:id="rId3" imgW="5270306" imgH="351777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Cyclus</a:t>
            </a:r>
            <a:r>
              <a:rPr lang="en-US" dirty="0" smtClean="0"/>
              <a:t> 1 </a:t>
            </a:r>
            <a:r>
              <a:rPr lang="en-US" dirty="0" smtClean="0"/>
              <a:t>- </a:t>
            </a:r>
            <a:r>
              <a:rPr lang="en-US" dirty="0" err="1" smtClean="0"/>
              <a:t>denaturen</a:t>
            </a:r>
            <a:endParaRPr lang="en-US" dirty="0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Verdeel de klas in tweeën</a:t>
            </a:r>
          </a:p>
          <a:p>
            <a:pPr eaLnBrk="1" hangingPunct="1"/>
            <a:r>
              <a:rPr lang="nl-NL" dirty="0" smtClean="0"/>
              <a:t>Geef de ene helft de ene </a:t>
            </a:r>
            <a:r>
              <a:rPr lang="nl-NL" dirty="0" err="1" smtClean="0"/>
              <a:t>template</a:t>
            </a:r>
            <a:r>
              <a:rPr lang="nl-NL" dirty="0" smtClean="0"/>
              <a:t> streng</a:t>
            </a:r>
          </a:p>
          <a:p>
            <a:pPr eaLnBrk="1" hangingPunct="1">
              <a:buNone/>
            </a:pPr>
            <a:endParaRPr lang="nl-NL" dirty="0" smtClean="0"/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Geef de andere helft de andere streng</a:t>
            </a:r>
            <a:endParaRPr lang="nl-NL" dirty="0" smtClean="0"/>
          </a:p>
        </p:txBody>
      </p:sp>
      <p:pic>
        <p:nvPicPr>
          <p:cNvPr id="19459" name="Picture 5" descr="_DSC48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2705100" y="2717800"/>
            <a:ext cx="32575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_DSC487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2705100" y="4552453"/>
            <a:ext cx="325755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Leerlingen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komen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naar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voren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om</a:t>
            </a:r>
            <a:r>
              <a:rPr lang="en-US" dirty="0" smtClean="0">
                <a:ea typeface="+mj-ea"/>
                <a:cs typeface="+mj-cs"/>
              </a:rPr>
              <a:t> de primer op </a:t>
            </a:r>
            <a:r>
              <a:rPr lang="en-US" dirty="0" err="1" smtClean="0">
                <a:ea typeface="+mj-ea"/>
                <a:cs typeface="+mj-cs"/>
              </a:rPr>
              <a:t>te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halen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Eén</a:t>
            </a:r>
            <a:r>
              <a:rPr lang="en-US" dirty="0" smtClean="0"/>
              <a:t> </a:t>
            </a:r>
            <a:r>
              <a:rPr lang="en-US" dirty="0" err="1" smtClean="0"/>
              <a:t>leerling</a:t>
            </a:r>
            <a:r>
              <a:rPr lang="en-US" dirty="0" smtClean="0"/>
              <a:t> van </a:t>
            </a:r>
            <a:r>
              <a:rPr lang="en-US" dirty="0" err="1" smtClean="0"/>
              <a:t>elke</a:t>
            </a:r>
            <a:r>
              <a:rPr lang="en-US" dirty="0" smtClean="0"/>
              <a:t> </a:t>
            </a:r>
            <a:r>
              <a:rPr lang="en-US" dirty="0" err="1" smtClean="0"/>
              <a:t>groep</a:t>
            </a:r>
            <a:r>
              <a:rPr lang="en-US" dirty="0" smtClean="0"/>
              <a:t> </a:t>
            </a:r>
            <a:r>
              <a:rPr lang="en-US" dirty="0" err="1" smtClean="0"/>
              <a:t>komt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voren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primer in </a:t>
            </a:r>
            <a:r>
              <a:rPr lang="en-US" dirty="0" err="1" smtClean="0"/>
              <a:t>ontvangst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nemen</a:t>
            </a:r>
            <a:endParaRPr lang="en-US" dirty="0" smtClean="0"/>
          </a:p>
        </p:txBody>
      </p:sp>
      <p:pic>
        <p:nvPicPr>
          <p:cNvPr id="20483" name="Picture 4" descr="Macintosh HD:Users:dandmdelaney:Dropbox:home stuff:GTC:product ideas:molymod:Molymod images Feb 2013:_DSC48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2035176" y="3157537"/>
            <a:ext cx="17145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Macintosh HD:Users:dandmdelaney:Dropbox:home stuff:GTC:product ideas:molymod:Molymod images Feb 2013:_DSC48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4918869" y="3163094"/>
            <a:ext cx="1714500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Leerlingen</a:t>
            </a:r>
            <a:r>
              <a:rPr lang="en-US" dirty="0" smtClean="0"/>
              <a:t> </a:t>
            </a:r>
            <a:r>
              <a:rPr lang="en-US" dirty="0" err="1" smtClean="0"/>
              <a:t>komen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voren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primer op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halen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dirty="0" err="1" smtClean="0"/>
              <a:t>Als</a:t>
            </a:r>
            <a:r>
              <a:rPr lang="en-US" sz="3000" dirty="0" smtClean="0"/>
              <a:t> </a:t>
            </a:r>
            <a:r>
              <a:rPr lang="en-US" sz="3000" dirty="0" err="1" smtClean="0"/>
              <a:t>ze</a:t>
            </a:r>
            <a:r>
              <a:rPr lang="en-US" sz="3000" dirty="0" smtClean="0"/>
              <a:t> </a:t>
            </a:r>
            <a:r>
              <a:rPr lang="en-US" sz="3000" dirty="0" err="1" smtClean="0"/>
              <a:t>dubbel</a:t>
            </a:r>
            <a:r>
              <a:rPr lang="en-US" sz="3000" dirty="0" smtClean="0"/>
              <a:t> </a:t>
            </a:r>
            <a:r>
              <a:rPr lang="en-US" sz="3000" dirty="0" err="1" smtClean="0"/>
              <a:t>oranje</a:t>
            </a:r>
            <a:r>
              <a:rPr lang="en-US" sz="3000" dirty="0" smtClean="0"/>
              <a:t> in </a:t>
            </a:r>
            <a:r>
              <a:rPr lang="en-US" sz="3000" dirty="0" err="1" smtClean="0"/>
              <a:t>hun</a:t>
            </a:r>
            <a:r>
              <a:rPr lang="en-US" sz="3000" dirty="0" smtClean="0"/>
              <a:t> template </a:t>
            </a:r>
            <a:r>
              <a:rPr lang="en-US" sz="3000" dirty="0" err="1" smtClean="0"/>
              <a:t>hebben</a:t>
            </a:r>
            <a:r>
              <a:rPr lang="en-US" sz="3000" dirty="0" smtClean="0"/>
              <a:t> </a:t>
            </a:r>
            <a:r>
              <a:rPr lang="en-US" sz="3000" dirty="0" err="1" smtClean="0"/>
              <a:t>nemen</a:t>
            </a:r>
            <a:r>
              <a:rPr lang="en-US" sz="3000" dirty="0" smtClean="0"/>
              <a:t> </a:t>
            </a:r>
            <a:r>
              <a:rPr lang="en-US" sz="3000" dirty="0" err="1" smtClean="0"/>
              <a:t>ze</a:t>
            </a:r>
            <a:r>
              <a:rPr lang="en-US" sz="3000" dirty="0" smtClean="0"/>
              <a:t> de </a:t>
            </a:r>
            <a:r>
              <a:rPr lang="en-US" sz="3000" dirty="0" err="1" smtClean="0"/>
              <a:t>dubbel</a:t>
            </a:r>
            <a:r>
              <a:rPr lang="en-US" sz="3000" dirty="0" smtClean="0"/>
              <a:t> </a:t>
            </a:r>
            <a:r>
              <a:rPr lang="en-US" sz="3000" dirty="0" err="1" smtClean="0"/>
              <a:t>blauwe</a:t>
            </a:r>
            <a:r>
              <a:rPr lang="en-US" sz="3000" dirty="0" smtClean="0"/>
              <a:t> primer</a:t>
            </a:r>
            <a:endParaRPr lang="en-US" sz="3000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sz="3000" dirty="0" smtClean="0"/>
              <a:t>De </a:t>
            </a:r>
            <a:r>
              <a:rPr lang="en-US" sz="3000" dirty="0" err="1" smtClean="0"/>
              <a:t>andere</a:t>
            </a:r>
            <a:r>
              <a:rPr lang="en-US" sz="3000" dirty="0" smtClean="0"/>
              <a:t> </a:t>
            </a:r>
            <a:r>
              <a:rPr lang="en-US" sz="3000" dirty="0" err="1" smtClean="0"/>
              <a:t>groep</a:t>
            </a:r>
            <a:r>
              <a:rPr lang="en-US" sz="3000" dirty="0" smtClean="0"/>
              <a:t> </a:t>
            </a:r>
            <a:r>
              <a:rPr lang="en-US" sz="3000" dirty="0" err="1" smtClean="0"/>
              <a:t>neemt</a:t>
            </a:r>
            <a:r>
              <a:rPr lang="en-US" sz="3000" dirty="0" smtClean="0"/>
              <a:t> </a:t>
            </a:r>
            <a:r>
              <a:rPr lang="en-US" sz="3000" dirty="0" err="1" smtClean="0"/>
              <a:t>een</a:t>
            </a:r>
            <a:r>
              <a:rPr lang="en-US" sz="3000" dirty="0" smtClean="0"/>
              <a:t> </a:t>
            </a:r>
            <a:r>
              <a:rPr lang="en-US" sz="3000" dirty="0" err="1" smtClean="0"/>
              <a:t>groen-blauwe</a:t>
            </a:r>
            <a:r>
              <a:rPr lang="en-US" sz="3000" dirty="0" smtClean="0"/>
              <a:t> primer</a:t>
            </a:r>
            <a:endParaRPr lang="en-US" sz="3000" dirty="0" smtClean="0"/>
          </a:p>
        </p:txBody>
      </p:sp>
      <p:pic>
        <p:nvPicPr>
          <p:cNvPr id="21507" name="Picture 4" descr="Macintosh HD:Users:dandmdelaney:Dropbox:home stuff:GTC:product ideas:molymod:Molymod images Feb 2013:_DSC48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497638" y="2640013"/>
            <a:ext cx="12065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Macintosh HD:Users:dandmdelaney:Dropbox:home stuff:GTC:product ideas:molymod:Molymod images Feb 2013:_DSC48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487319" y="4704557"/>
            <a:ext cx="122713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_DSC484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 flipV="1">
            <a:off x="1855788" y="2633663"/>
            <a:ext cx="2843212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_DSC487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1855788" y="4687888"/>
            <a:ext cx="2843212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478213" y="2843213"/>
            <a:ext cx="947737" cy="8683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Cyclus</a:t>
            </a:r>
            <a:r>
              <a:rPr lang="en-US" dirty="0" smtClean="0"/>
              <a:t> </a:t>
            </a:r>
            <a:r>
              <a:rPr lang="en-US" dirty="0" smtClean="0"/>
              <a:t>1 </a:t>
            </a:r>
            <a:r>
              <a:rPr lang="en-US" dirty="0" smtClean="0"/>
              <a:t>– </a:t>
            </a:r>
            <a:r>
              <a:rPr lang="en-US" dirty="0" err="1" smtClean="0"/>
              <a:t>Hybridiseer</a:t>
            </a:r>
            <a:r>
              <a:rPr lang="en-US" dirty="0" smtClean="0"/>
              <a:t> de primer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Elke</a:t>
            </a:r>
            <a:r>
              <a:rPr lang="en-US" dirty="0" smtClean="0"/>
              <a:t> </a:t>
            </a:r>
            <a:r>
              <a:rPr lang="en-US" dirty="0" err="1" smtClean="0"/>
              <a:t>groep</a:t>
            </a:r>
            <a:r>
              <a:rPr lang="en-US" dirty="0" smtClean="0"/>
              <a:t> </a:t>
            </a:r>
            <a:r>
              <a:rPr lang="en-US" dirty="0" err="1" smtClean="0"/>
              <a:t>verbindt</a:t>
            </a:r>
            <a:r>
              <a:rPr lang="en-US" dirty="0" smtClean="0"/>
              <a:t> de primer </a:t>
            </a:r>
            <a:r>
              <a:rPr lang="en-US" dirty="0" err="1" smtClean="0"/>
              <a:t>aan</a:t>
            </a:r>
            <a:r>
              <a:rPr lang="en-US" dirty="0" smtClean="0"/>
              <a:t> de </a:t>
            </a:r>
            <a:r>
              <a:rPr lang="en-US" dirty="0" err="1" smtClean="0"/>
              <a:t>streng</a:t>
            </a:r>
            <a:endParaRPr lang="en-US" dirty="0" smtClean="0"/>
          </a:p>
          <a:p>
            <a:pPr eaLnBrk="1" hangingPunct="1">
              <a:buFont typeface="Arial" pitchFamily="34" charset="0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Check of de 5</a:t>
            </a:r>
            <a:r>
              <a:rPr lang="en-US" altLang="en-US" dirty="0" smtClean="0"/>
              <a:t>’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smtClean="0"/>
              <a:t>3</a:t>
            </a:r>
            <a:r>
              <a:rPr lang="en-US" altLang="en-US" dirty="0" smtClean="0"/>
              <a:t>’</a:t>
            </a:r>
            <a:r>
              <a:rPr lang="en-US" dirty="0" smtClean="0"/>
              <a:t> prime </a:t>
            </a:r>
            <a:r>
              <a:rPr lang="en-US" dirty="0" err="1" smtClean="0"/>
              <a:t>klopt</a:t>
            </a:r>
            <a:r>
              <a:rPr lang="en-US" dirty="0" smtClean="0"/>
              <a:t>!</a:t>
            </a:r>
            <a:endParaRPr lang="en-US" dirty="0" smtClean="0"/>
          </a:p>
        </p:txBody>
      </p:sp>
      <p:pic>
        <p:nvPicPr>
          <p:cNvPr id="22531" name="Picture 3" descr="_DSC48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1090613" y="2613025"/>
            <a:ext cx="31496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_DSC486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4606925" y="2625725"/>
            <a:ext cx="312578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763838" y="3448050"/>
            <a:ext cx="947737" cy="8699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075238" y="2843213"/>
            <a:ext cx="947737" cy="8683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503</Words>
  <Application>Microsoft Office PowerPoint</Application>
  <PresentationFormat>Diavoorstelling (4:3)</PresentationFormat>
  <Paragraphs>89</Paragraphs>
  <Slides>22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Calibri</vt:lpstr>
      <vt:lpstr>MS PGothic</vt:lpstr>
      <vt:lpstr>Arial</vt:lpstr>
      <vt:lpstr>Office Theme</vt:lpstr>
      <vt:lpstr>Document</vt:lpstr>
      <vt:lpstr>PCR Puzzel</vt:lpstr>
      <vt:lpstr>Begin van de les</vt:lpstr>
      <vt:lpstr>Vervolg begin van de les</vt:lpstr>
      <vt:lpstr>Let op het correct koppelen van de basen!</vt:lpstr>
      <vt:lpstr>De kneep zit hem in het detail!</vt:lpstr>
      <vt:lpstr>Cyclus 1 - denaturen</vt:lpstr>
      <vt:lpstr>Leerlingen komen naar voren om de primer op te halen</vt:lpstr>
      <vt:lpstr>Leerlingen komen naar voren om de primer op te halen</vt:lpstr>
      <vt:lpstr>Cyclus 1 – Hybridiseer de primer</vt:lpstr>
      <vt:lpstr>Cyclus 1 - extensie</vt:lpstr>
      <vt:lpstr>Cyclus 1 - observaties</vt:lpstr>
      <vt:lpstr>Cyclus 1 - observaties</vt:lpstr>
      <vt:lpstr>Cyclus 2 - denatureren</vt:lpstr>
      <vt:lpstr>Cyclus 2 – Hybridiseer primer</vt:lpstr>
      <vt:lpstr>Cyclus 2 - extensie</vt:lpstr>
      <vt:lpstr>Cyclus 2 - observaties</vt:lpstr>
      <vt:lpstr>Cyclus 2 - observaties</vt:lpstr>
      <vt:lpstr>Cyclus 3 - denatureren</vt:lpstr>
      <vt:lpstr>Cycle 3 – Anneal primer</vt:lpstr>
      <vt:lpstr>Cyclus 3 - extensie</vt:lpstr>
      <vt:lpstr>Cyclus 3 - observaties</vt:lpstr>
      <vt:lpstr>Cyclus 3 - observaties</vt:lpstr>
    </vt:vector>
  </TitlesOfParts>
  <Company>Edvotek Europe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PCR Puzzle</dc:title>
  <dc:creator>Dominic Delaney</dc:creator>
  <cp:lastModifiedBy>Anne Topma</cp:lastModifiedBy>
  <cp:revision>33</cp:revision>
  <cp:lastPrinted>2013-03-25T13:43:46Z</cp:lastPrinted>
  <dcterms:created xsi:type="dcterms:W3CDTF">2013-03-25T13:26:26Z</dcterms:created>
  <dcterms:modified xsi:type="dcterms:W3CDTF">2013-03-28T21:04:42Z</dcterms:modified>
</cp:coreProperties>
</file>